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517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8" r:id="rId3"/>
    <p:sldId id="259" r:id="rId4"/>
    <p:sldId id="261" r:id="rId5"/>
    <p:sldId id="349" r:id="rId6"/>
    <p:sldId id="350" r:id="rId7"/>
    <p:sldId id="343" r:id="rId8"/>
    <p:sldId id="320" r:id="rId9"/>
    <p:sldId id="321" r:id="rId10"/>
    <p:sldId id="326" r:id="rId11"/>
    <p:sldId id="327" r:id="rId12"/>
    <p:sldId id="332" r:id="rId13"/>
    <p:sldId id="334" r:id="rId14"/>
    <p:sldId id="336" r:id="rId15"/>
    <p:sldId id="340" r:id="rId16"/>
    <p:sldId id="346" r:id="rId17"/>
    <p:sldId id="351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85208A40-0C0A-4341-9A7F-1F5D394A861F}">
          <p14:sldIdLst>
            <p14:sldId id="257"/>
            <p14:sldId id="258"/>
            <p14:sldId id="259"/>
            <p14:sldId id="261"/>
            <p14:sldId id="349"/>
            <p14:sldId id="350"/>
            <p14:sldId id="343"/>
            <p14:sldId id="320"/>
            <p14:sldId id="321"/>
            <p14:sldId id="326"/>
            <p14:sldId id="327"/>
            <p14:sldId id="332"/>
            <p14:sldId id="334"/>
            <p14:sldId id="336"/>
            <p14:sldId id="340"/>
            <p14:sldId id="346"/>
            <p14:sldId id="351"/>
          </p14:sldIdLst>
        </p14:section>
        <p14:section name="Appendix: Image Descriptions for Unsighted Students" id="{3EB8E89F-B8B6-4727-9FE6-9528060B08A6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uma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F9A"/>
    <a:srgbClr val="2A6FA4"/>
    <a:srgbClr val="2A0BA4"/>
    <a:srgbClr val="0000FF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441" autoAdjust="0"/>
    <p:restoredTop sz="58735" autoAdjust="0"/>
  </p:normalViewPr>
  <p:slideViewPr>
    <p:cSldViewPr>
      <p:cViewPr>
        <p:scale>
          <a:sx n="60" d="100"/>
          <a:sy n="60" d="100"/>
        </p:scale>
        <p:origin x="-1422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EB4D32-E23F-C742-90AE-8C98FB5A9B81}" type="doc">
      <dgm:prSet loTypeId="urn:microsoft.com/office/officeart/2005/8/layout/balance1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BF6F744-75B6-914A-95D6-C22D995F0B9E}">
      <dgm:prSet phldrT="[Text]"/>
      <dgm:spPr>
        <a:solidFill>
          <a:schemeClr val="accent2"/>
        </a:solidFill>
      </dgm:spPr>
      <dgm:t>
        <a:bodyPr/>
        <a:lstStyle/>
        <a:p>
          <a:endParaRPr lang="en-US" dirty="0"/>
        </a:p>
      </dgm:t>
    </dgm:pt>
    <dgm:pt modelId="{C1C03ED9-BFF1-3C44-A815-A8984527F3FF}" type="parTrans" cxnId="{31314635-6BEA-D841-A442-652DC1372380}">
      <dgm:prSet/>
      <dgm:spPr/>
      <dgm:t>
        <a:bodyPr/>
        <a:lstStyle/>
        <a:p>
          <a:endParaRPr lang="en-US"/>
        </a:p>
      </dgm:t>
    </dgm:pt>
    <dgm:pt modelId="{4E3A28A0-EE48-7841-8336-D4EE485B97D4}" type="sibTrans" cxnId="{31314635-6BEA-D841-A442-652DC1372380}">
      <dgm:prSet/>
      <dgm:spPr/>
      <dgm:t>
        <a:bodyPr/>
        <a:lstStyle/>
        <a:p>
          <a:endParaRPr lang="en-US"/>
        </a:p>
      </dgm:t>
    </dgm:pt>
    <dgm:pt modelId="{FCFF37B9-287B-A64E-98A3-BCB8E6EABC35}">
      <dgm:prSet phldrT="[Text]" phldr="1"/>
      <dgm:spPr/>
      <dgm:t>
        <a:bodyPr/>
        <a:lstStyle/>
        <a:p>
          <a:endParaRPr lang="en-US" dirty="0"/>
        </a:p>
      </dgm:t>
    </dgm:pt>
    <dgm:pt modelId="{5B9AAD23-EE4D-A041-83D4-F393D02BA2CC}" type="parTrans" cxnId="{A8A09996-236E-7946-9ED1-837A59324575}">
      <dgm:prSet/>
      <dgm:spPr/>
      <dgm:t>
        <a:bodyPr/>
        <a:lstStyle/>
        <a:p>
          <a:endParaRPr lang="en-US"/>
        </a:p>
      </dgm:t>
    </dgm:pt>
    <dgm:pt modelId="{85F2666A-2990-E74A-B064-80DE6C8B5136}" type="sibTrans" cxnId="{A8A09996-236E-7946-9ED1-837A59324575}">
      <dgm:prSet/>
      <dgm:spPr/>
      <dgm:t>
        <a:bodyPr/>
        <a:lstStyle/>
        <a:p>
          <a:endParaRPr lang="en-US"/>
        </a:p>
      </dgm:t>
    </dgm:pt>
    <dgm:pt modelId="{C1CC5D98-4817-4948-8A53-CCD9AC436708}">
      <dgm:prSet phldrT="[Text]"/>
      <dgm:spPr/>
      <dgm:t>
        <a:bodyPr/>
        <a:lstStyle/>
        <a:p>
          <a:endParaRPr lang="en-US" dirty="0"/>
        </a:p>
      </dgm:t>
    </dgm:pt>
    <dgm:pt modelId="{5E8738DF-863F-4C41-9284-17A1C44670C5}" type="sibTrans" cxnId="{AEAEAC74-5B3F-B74C-848C-3BA726151935}">
      <dgm:prSet/>
      <dgm:spPr/>
      <dgm:t>
        <a:bodyPr/>
        <a:lstStyle/>
        <a:p>
          <a:endParaRPr lang="en-US"/>
        </a:p>
      </dgm:t>
    </dgm:pt>
    <dgm:pt modelId="{4FB80465-828A-7D4C-8393-931E98713537}" type="parTrans" cxnId="{AEAEAC74-5B3F-B74C-848C-3BA726151935}">
      <dgm:prSet/>
      <dgm:spPr/>
      <dgm:t>
        <a:bodyPr/>
        <a:lstStyle/>
        <a:p>
          <a:endParaRPr lang="en-US"/>
        </a:p>
      </dgm:t>
    </dgm:pt>
    <dgm:pt modelId="{F5164AE2-8670-AB4B-B850-766FBA563BFB}" type="pres">
      <dgm:prSet presAssocID="{E2EB4D32-E23F-C742-90AE-8C98FB5A9B81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E58821-3910-9044-BDBF-14A2A62E2EA8}" type="pres">
      <dgm:prSet presAssocID="{E2EB4D32-E23F-C742-90AE-8C98FB5A9B81}" presName="dummyMaxCanvas" presStyleCnt="0"/>
      <dgm:spPr/>
    </dgm:pt>
    <dgm:pt modelId="{EB50A96E-D675-5149-9083-A5C765BBEC90}" type="pres">
      <dgm:prSet presAssocID="{E2EB4D32-E23F-C742-90AE-8C98FB5A9B81}" presName="parentComposite" presStyleCnt="0"/>
      <dgm:spPr/>
    </dgm:pt>
    <dgm:pt modelId="{A0B1CD8F-42BB-A04A-8FD3-1221B3869287}" type="pres">
      <dgm:prSet presAssocID="{E2EB4D32-E23F-C742-90AE-8C98FB5A9B81}" presName="parent1" presStyleLbl="alignAccFollowNode1" presStyleIdx="0" presStyleCnt="4" custLinFactY="119582" custLinFactNeighborX="-7986" custLinFactNeighborY="200000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1D032CFA-726E-684B-A492-DBF0EA260672}" type="pres">
      <dgm:prSet presAssocID="{E2EB4D32-E23F-C742-90AE-8C98FB5A9B81}" presName="parent2" presStyleLbl="alignAccFollowNode1" presStyleIdx="1" presStyleCnt="4" custLinFactY="119582" custLinFactNeighborX="7282" custLinFactNeighborY="200000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A8F949E3-474F-3540-BC61-C8DCC8D75E72}" type="pres">
      <dgm:prSet presAssocID="{E2EB4D32-E23F-C742-90AE-8C98FB5A9B81}" presName="childrenComposite" presStyleCnt="0"/>
      <dgm:spPr/>
    </dgm:pt>
    <dgm:pt modelId="{6D14E4F8-7AF6-D147-8654-3646B9B43A3A}" type="pres">
      <dgm:prSet presAssocID="{E2EB4D32-E23F-C742-90AE-8C98FB5A9B81}" presName="dummyMaxCanvas_ChildArea" presStyleCnt="0"/>
      <dgm:spPr/>
    </dgm:pt>
    <dgm:pt modelId="{D15EC098-658F-7D4F-B596-85A92CFDECE3}" type="pres">
      <dgm:prSet presAssocID="{E2EB4D32-E23F-C742-90AE-8C98FB5A9B81}" presName="fulcrum" presStyleLbl="alignAccFollowNode1" presStyleIdx="2" presStyleCnt="4" custLinFactNeighborY="0"/>
      <dgm:spPr>
        <a:solidFill>
          <a:schemeClr val="tx1"/>
        </a:solidFill>
      </dgm:spPr>
    </dgm:pt>
    <dgm:pt modelId="{A25FCA6C-8208-624A-A1F6-0FA0A39894C4}" type="pres">
      <dgm:prSet presAssocID="{E2EB4D32-E23F-C742-90AE-8C98FB5A9B81}" presName="balance_00" presStyleLbl="alignAccFollowNode1" presStyleIdx="3" presStyleCnt="4" custLinFactY="5531" custLinFactNeighborY="100000">
        <dgm:presLayoutVars>
          <dgm:bulletEnabled val="1"/>
        </dgm:presLayoutVars>
      </dgm:prSet>
      <dgm:spPr>
        <a:solidFill>
          <a:schemeClr val="accent2">
            <a:lumMod val="50000"/>
          </a:schemeClr>
        </a:solidFill>
      </dgm:spPr>
    </dgm:pt>
  </dgm:ptLst>
  <dgm:cxnLst>
    <dgm:cxn modelId="{AEAEAC74-5B3F-B74C-848C-3BA726151935}" srcId="{E2EB4D32-E23F-C742-90AE-8C98FB5A9B81}" destId="{C1CC5D98-4817-4948-8A53-CCD9AC436708}" srcOrd="0" destOrd="0" parTransId="{4FB80465-828A-7D4C-8393-931E98713537}" sibTransId="{5E8738DF-863F-4C41-9284-17A1C44670C5}"/>
    <dgm:cxn modelId="{609E9483-1448-4203-BD27-F54E9FFB9BB7}" type="presOf" srcId="{7BF6F744-75B6-914A-95D6-C22D995F0B9E}" destId="{1D032CFA-726E-684B-A492-DBF0EA260672}" srcOrd="0" destOrd="0" presId="urn:microsoft.com/office/officeart/2005/8/layout/balance1"/>
    <dgm:cxn modelId="{F101D79F-F2F3-4B3F-A18B-09EF43EB8149}" type="presOf" srcId="{C1CC5D98-4817-4948-8A53-CCD9AC436708}" destId="{A0B1CD8F-42BB-A04A-8FD3-1221B3869287}" srcOrd="0" destOrd="0" presId="urn:microsoft.com/office/officeart/2005/8/layout/balance1"/>
    <dgm:cxn modelId="{A8A09996-236E-7946-9ED1-837A59324575}" srcId="{E2EB4D32-E23F-C742-90AE-8C98FB5A9B81}" destId="{FCFF37B9-287B-A64E-98A3-BCB8E6EABC35}" srcOrd="2" destOrd="0" parTransId="{5B9AAD23-EE4D-A041-83D4-F393D02BA2CC}" sibTransId="{85F2666A-2990-E74A-B064-80DE6C8B5136}"/>
    <dgm:cxn modelId="{31314635-6BEA-D841-A442-652DC1372380}" srcId="{E2EB4D32-E23F-C742-90AE-8C98FB5A9B81}" destId="{7BF6F744-75B6-914A-95D6-C22D995F0B9E}" srcOrd="1" destOrd="0" parTransId="{C1C03ED9-BFF1-3C44-A815-A8984527F3FF}" sibTransId="{4E3A28A0-EE48-7841-8336-D4EE485B97D4}"/>
    <dgm:cxn modelId="{9B20768B-1945-4CDD-9890-DB908A3125EE}" type="presOf" srcId="{E2EB4D32-E23F-C742-90AE-8C98FB5A9B81}" destId="{F5164AE2-8670-AB4B-B850-766FBA563BFB}" srcOrd="0" destOrd="0" presId="urn:microsoft.com/office/officeart/2005/8/layout/balance1"/>
    <dgm:cxn modelId="{20E81651-67F7-48E8-9725-F280B6EB3609}" type="presParOf" srcId="{F5164AE2-8670-AB4B-B850-766FBA563BFB}" destId="{E4E58821-3910-9044-BDBF-14A2A62E2EA8}" srcOrd="0" destOrd="0" presId="urn:microsoft.com/office/officeart/2005/8/layout/balance1"/>
    <dgm:cxn modelId="{E348891F-C7C7-44ED-93A4-CF9ED656FF84}" type="presParOf" srcId="{F5164AE2-8670-AB4B-B850-766FBA563BFB}" destId="{EB50A96E-D675-5149-9083-A5C765BBEC90}" srcOrd="1" destOrd="0" presId="urn:microsoft.com/office/officeart/2005/8/layout/balance1"/>
    <dgm:cxn modelId="{8C0B9F3A-EB65-4026-A8D8-CF2A043E80CE}" type="presParOf" srcId="{EB50A96E-D675-5149-9083-A5C765BBEC90}" destId="{A0B1CD8F-42BB-A04A-8FD3-1221B3869287}" srcOrd="0" destOrd="0" presId="urn:microsoft.com/office/officeart/2005/8/layout/balance1"/>
    <dgm:cxn modelId="{E11A3476-E735-4C36-B01B-188391F86531}" type="presParOf" srcId="{EB50A96E-D675-5149-9083-A5C765BBEC90}" destId="{1D032CFA-726E-684B-A492-DBF0EA260672}" srcOrd="1" destOrd="0" presId="urn:microsoft.com/office/officeart/2005/8/layout/balance1"/>
    <dgm:cxn modelId="{7AAAB3C5-04B8-4664-AAAC-59B54B0484EE}" type="presParOf" srcId="{F5164AE2-8670-AB4B-B850-766FBA563BFB}" destId="{A8F949E3-474F-3540-BC61-C8DCC8D75E72}" srcOrd="2" destOrd="0" presId="urn:microsoft.com/office/officeart/2005/8/layout/balance1"/>
    <dgm:cxn modelId="{49CC4C69-4805-4567-BB4A-CC03D41A6C90}" type="presParOf" srcId="{A8F949E3-474F-3540-BC61-C8DCC8D75E72}" destId="{6D14E4F8-7AF6-D147-8654-3646B9B43A3A}" srcOrd="0" destOrd="0" presId="urn:microsoft.com/office/officeart/2005/8/layout/balance1"/>
    <dgm:cxn modelId="{8310F19C-49C1-4B94-A86B-058D28EFB43D}" type="presParOf" srcId="{A8F949E3-474F-3540-BC61-C8DCC8D75E72}" destId="{D15EC098-658F-7D4F-B596-85A92CFDECE3}" srcOrd="1" destOrd="0" presId="urn:microsoft.com/office/officeart/2005/8/layout/balance1"/>
    <dgm:cxn modelId="{EB66E616-3F81-4027-B258-FE2E5D053E07}" type="presParOf" srcId="{A8F949E3-474F-3540-BC61-C8DCC8D75E72}" destId="{A25FCA6C-8208-624A-A1F6-0FA0A39894C4}" srcOrd="2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B1CD8F-42BB-A04A-8FD3-1221B3869287}">
      <dsp:nvSpPr>
        <dsp:cNvPr id="0" name=""/>
        <dsp:cNvSpPr/>
      </dsp:nvSpPr>
      <dsp:spPr>
        <a:xfrm>
          <a:off x="1050132" y="2516388"/>
          <a:ext cx="1417320" cy="78740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1073194" y="2539450"/>
        <a:ext cx="1371196" cy="741276"/>
      </dsp:txXfrm>
    </dsp:sp>
    <dsp:sp modelId="{1D032CFA-726E-684B-A492-DBF0EA260672}">
      <dsp:nvSpPr>
        <dsp:cNvPr id="0" name=""/>
        <dsp:cNvSpPr/>
      </dsp:nvSpPr>
      <dsp:spPr>
        <a:xfrm>
          <a:off x="3313769" y="2516388"/>
          <a:ext cx="1417320" cy="787400"/>
        </a:xfrm>
        <a:prstGeom prst="roundRect">
          <a:avLst>
            <a:gd name="adj" fmla="val 10000"/>
          </a:avLst>
        </a:prstGeom>
        <a:solidFill>
          <a:schemeClr val="accent2"/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 dirty="0"/>
        </a:p>
      </dsp:txBody>
      <dsp:txXfrm>
        <a:off x="3336831" y="2539450"/>
        <a:ext cx="1371196" cy="741276"/>
      </dsp:txXfrm>
    </dsp:sp>
    <dsp:sp modelId="{D15EC098-658F-7D4F-B596-85A92CFDECE3}">
      <dsp:nvSpPr>
        <dsp:cNvPr id="0" name=""/>
        <dsp:cNvSpPr/>
      </dsp:nvSpPr>
      <dsp:spPr>
        <a:xfrm>
          <a:off x="2600325" y="3346450"/>
          <a:ext cx="590550" cy="590550"/>
        </a:xfrm>
        <a:prstGeom prst="triangle">
          <a:avLst/>
        </a:prstGeom>
        <a:solidFill>
          <a:schemeClr val="tx1"/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FCA6C-8208-624A-A1F6-0FA0A39894C4}">
      <dsp:nvSpPr>
        <dsp:cNvPr id="0" name=""/>
        <dsp:cNvSpPr/>
      </dsp:nvSpPr>
      <dsp:spPr>
        <a:xfrm>
          <a:off x="1123950" y="3351815"/>
          <a:ext cx="3543300" cy="239369"/>
        </a:xfrm>
        <a:prstGeom prst="rect">
          <a:avLst/>
        </a:prstGeom>
        <a:solidFill>
          <a:schemeClr val="accent2">
            <a:lumMod val="5000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7DED0698-05AA-4B76-97C4-C17172DAEC1A}" type="datetime1">
              <a:rPr lang="en-US" altLang="en-US"/>
              <a:pPr>
                <a:defRPr/>
              </a:pPr>
              <a:t>4/22/2020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69811645-3B6E-4767-822F-BC3591C34B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20797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A226B198-2FE5-4D72-B12B-DF6362B22F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9348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E1F10EB-1D0D-47E2-9CCC-9F6FC1A8AF61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453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Stages of Moral Development: </a:t>
            </a:r>
          </a:p>
          <a:p>
            <a:pPr marL="280987" lvl="1" indent="0" eaLnBrk="1" hangingPunct="1">
              <a:buNone/>
            </a:pPr>
            <a:r>
              <a:rPr lang="en-US" altLang="en-US" sz="2400" dirty="0" smtClean="0"/>
              <a:t>From childhood to mature adulthood people move up in their moral reasoning</a:t>
            </a:r>
          </a:p>
          <a:p>
            <a:pPr marL="73152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 smtClean="0"/>
              <a:t>Stage 1</a:t>
            </a:r>
            <a:r>
              <a:rPr lang="en-US" altLang="en-US" sz="2000" dirty="0" smtClean="0"/>
              <a:t>: Earliest stages of reasoning are ego-centered </a:t>
            </a:r>
          </a:p>
          <a:p>
            <a:pPr marL="73152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 smtClean="0"/>
              <a:t>Stage 2</a:t>
            </a:r>
            <a:r>
              <a:rPr lang="en-US" altLang="en-US" sz="2000" dirty="0" smtClean="0"/>
              <a:t>: “</a:t>
            </a:r>
            <a:r>
              <a:rPr lang="en-US" altLang="ja-JP" sz="2000" dirty="0" smtClean="0"/>
              <a:t>I</a:t>
            </a:r>
            <a:r>
              <a:rPr lang="en-US" altLang="en-US" sz="2000" dirty="0" smtClean="0"/>
              <a:t>’</a:t>
            </a:r>
            <a:r>
              <a:rPr lang="en-US" altLang="ja-JP" sz="2000" dirty="0" smtClean="0"/>
              <a:t>ll let you play with my toy, if I can play with yours</a:t>
            </a:r>
            <a:r>
              <a:rPr lang="en-US" altLang="en-US" sz="2000" dirty="0" smtClean="0"/>
              <a:t>”</a:t>
            </a:r>
            <a:r>
              <a:rPr lang="en-US" altLang="ja-JP" sz="2000" dirty="0" smtClean="0"/>
              <a:t> </a:t>
            </a:r>
          </a:p>
          <a:p>
            <a:pPr marL="73152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 smtClean="0"/>
              <a:t>Stage 3</a:t>
            </a:r>
            <a:r>
              <a:rPr lang="en-US" altLang="en-US" sz="2000" dirty="0" smtClean="0"/>
              <a:t>: Learn the give-and-take </a:t>
            </a:r>
          </a:p>
          <a:p>
            <a:pPr marL="73152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 smtClean="0"/>
              <a:t>Stage 4</a:t>
            </a:r>
            <a:r>
              <a:rPr lang="en-US" altLang="en-US" sz="2000" dirty="0" smtClean="0"/>
              <a:t>: Able to focus their reasoning according to law </a:t>
            </a:r>
          </a:p>
          <a:p>
            <a:pPr marL="73152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 smtClean="0"/>
              <a:t>Stage 5</a:t>
            </a:r>
            <a:r>
              <a:rPr lang="en-US" altLang="en-US" sz="2000" dirty="0" smtClean="0"/>
              <a:t>: Apply their moral beliefs above and beyond specific social custom </a:t>
            </a:r>
          </a:p>
          <a:p>
            <a:pPr marL="73152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i="1" dirty="0" smtClean="0"/>
              <a:t>Stage 6</a:t>
            </a:r>
            <a:r>
              <a:rPr lang="en-US" altLang="en-US" sz="2000" dirty="0" smtClean="0"/>
              <a:t>: Emphasize ethical reasoning using broad principles and relationships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Most managers make decisions based on criteria in levels three and four.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Senior leaders often demonstrate higher stages of moral reasoning than typical managers.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Company executives</a:t>
            </a:r>
            <a:r>
              <a:rPr lang="ja-JP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’</a:t>
            </a:r>
            <a:r>
              <a:rPr lang="en-US" altLang="ja-JP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reasoning has wide implications both inside and outside the organization.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ja-JP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213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charset="0"/>
                <a:cs typeface="MS PGothic" charset="0"/>
              </a:rPr>
              <a:t>Analyzing Ethical Dilemmas in Business</a:t>
            </a:r>
          </a:p>
          <a:p>
            <a:endParaRPr lang="en-US" sz="1200" b="1" kern="1200" dirty="0" smtClean="0">
              <a:solidFill>
                <a:srgbClr val="125F9A"/>
              </a:solidFill>
              <a:latin typeface="Tahoma" pitchFamily="34" charset="0"/>
              <a:ea typeface="MS PGothic" charset="0"/>
              <a:cs typeface="MS PGothic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 set of decision guidelines that will aid thinking process when on-the-job ethics issues occur.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These guidelines should help them: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Identify and analyze the nature of an ethical problem.</a:t>
            </a: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Decide which course of action is likely to produce an ethical result.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Virtue Ethics: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Character traits that a good person should posses, theorizing that moral values will direct the person toward good behavior.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Virtue ethics is not a thoroughly developed ethical system of rules and guidelines, but 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rather a system of values that form good character. 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Utilitarian reasoning: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overall amount of good that can be produced by an action or a decision.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Compare benefits and costs of a decision, policy or action.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Costs and benefits can be economic, social or human.</a:t>
            </a:r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Drawbacks:</a:t>
            </a:r>
          </a:p>
          <a:p>
            <a:pPr marL="739775" lvl="1" indent="-342900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difficulty of accurately measuring both costs and benefits.</a:t>
            </a:r>
          </a:p>
          <a:p>
            <a:pPr marL="739775" lvl="1" indent="-342900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The majority may override the rights of those in the minority.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Human Rights: 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Person or group is entitled to something or to be treated in a certain way.</a:t>
            </a:r>
          </a:p>
          <a:p>
            <a:pPr marL="230188" indent="-230188" eaLnBrk="1" hangingPunct="1">
              <a:lnSpc>
                <a:spcPct val="80000"/>
              </a:lnSpc>
              <a:spcAft>
                <a:spcPts val="3300"/>
              </a:spcAft>
              <a:buFont typeface="Wingdings" panose="05000000000000000000" pitchFamily="2" charset="2"/>
              <a:buChar char="à"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Examples of basic human rights are right to life, safety, and due process.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Limitations:</a:t>
            </a:r>
          </a:p>
          <a:p>
            <a:pPr marL="623887" lvl="1" indent="-342900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The difficulty of balancing conflicting rights. </a:t>
            </a:r>
          </a:p>
          <a:p>
            <a:pPr marL="0" indent="0" eaLnBrk="1" hangingPunct="1">
              <a:lnSpc>
                <a:spcPct val="80000"/>
              </a:lnSpc>
              <a:spcAft>
                <a:spcPts val="3300"/>
              </a:spcAft>
              <a:buNone/>
            </a:pPr>
            <a:r>
              <a:rPr lang="en-US" altLang="en-US" sz="24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Justice: </a:t>
            </a:r>
            <a:r>
              <a:rPr lang="en-US" altLang="en-US" sz="24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benefits and burdens are distributed equally, according to some accepted rule.</a:t>
            </a:r>
          </a:p>
          <a:p>
            <a:pPr marL="0" indent="0" eaLnBrk="1" hangingPunct="1">
              <a:lnSpc>
                <a:spcPct val="80000"/>
              </a:lnSpc>
              <a:spcAft>
                <a:spcPts val="3300"/>
              </a:spcAft>
              <a:buNone/>
            </a:pPr>
            <a:r>
              <a:rPr lang="en-US" altLang="en-US" sz="24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Social Justice: </a:t>
            </a:r>
            <a:r>
              <a:rPr lang="en-US" altLang="en-US" sz="24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society’s income and wealth are distributed among the people in fair proportions.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24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Fair shares will vary from person to person and group to group.</a:t>
            </a:r>
          </a:p>
          <a:p>
            <a:pPr marL="166687" lvl="0" indent="-342900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pPr marL="282575" lvl="0" indent="-342900" eaLnBrk="1" hangingPunct="1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0" indent="0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i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739775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4912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541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Once the ethical analysis is complete, the decision maker should ask the question: </a:t>
            </a:r>
          </a:p>
          <a:p>
            <a:pPr marL="0" indent="0" eaLnBrk="1" hangingPunct="1">
              <a:buNone/>
            </a:pPr>
            <a:r>
              <a:rPr lang="en-US" altLang="en-US" sz="2800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Do all of the above ethics approaches lead to the same decision?</a:t>
            </a:r>
          </a:p>
          <a:p>
            <a:pPr marL="64008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pPr marL="64008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If all the answers are </a:t>
            </a:r>
            <a:r>
              <a:rPr lang="ja-JP" altLang="en-US" sz="2400" dirty="0" smtClean="0"/>
              <a:t>“</a:t>
            </a:r>
            <a:r>
              <a:rPr lang="en-US" altLang="ja-JP" sz="2400" b="1" dirty="0" smtClean="0"/>
              <a:t>Yes</a:t>
            </a:r>
            <a:r>
              <a:rPr lang="ja-JP" altLang="en-US" sz="2400" dirty="0" smtClean="0"/>
              <a:t>”</a:t>
            </a:r>
            <a:r>
              <a:rPr lang="en-US" altLang="ja-JP" sz="2400" dirty="0" smtClean="0"/>
              <a:t>, the proposed action is </a:t>
            </a:r>
            <a:r>
              <a:rPr lang="en-US" altLang="ja-JP" sz="2400" i="1" dirty="0" smtClean="0"/>
              <a:t>ethical.</a:t>
            </a:r>
          </a:p>
          <a:p>
            <a:pPr marL="64008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If all the answers are </a:t>
            </a:r>
            <a:r>
              <a:rPr lang="ja-JP" altLang="en-US" sz="2400" dirty="0" smtClean="0"/>
              <a:t>“</a:t>
            </a:r>
            <a:r>
              <a:rPr lang="en-US" altLang="ja-JP" sz="2400" b="1" dirty="0" smtClean="0"/>
              <a:t>No</a:t>
            </a:r>
            <a:r>
              <a:rPr lang="ja-JP" altLang="en-US" sz="2400" dirty="0" smtClean="0"/>
              <a:t>”</a:t>
            </a:r>
            <a:r>
              <a:rPr lang="en-US" altLang="ja-JP" sz="2400" dirty="0" smtClean="0"/>
              <a:t>, the action is </a:t>
            </a:r>
            <a:r>
              <a:rPr lang="en-US" altLang="ja-JP" sz="2400" i="1" dirty="0" smtClean="0"/>
              <a:t>not ethical </a:t>
            </a:r>
            <a:r>
              <a:rPr lang="en-US" altLang="ja-JP" sz="2400" dirty="0" smtClean="0"/>
              <a:t>and needs to be reconsidered.</a:t>
            </a:r>
          </a:p>
          <a:p>
            <a:pPr marL="640080" lvl="2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If </a:t>
            </a:r>
            <a:r>
              <a:rPr lang="ja-JP" altLang="en-US" sz="2400" b="1" dirty="0" smtClean="0"/>
              <a:t>“</a:t>
            </a:r>
            <a:r>
              <a:rPr lang="en-US" altLang="ja-JP" sz="2400" b="1" dirty="0" smtClean="0"/>
              <a:t>Yes</a:t>
            </a:r>
            <a:r>
              <a:rPr lang="ja-JP" altLang="en-US" sz="2400" b="1" dirty="0" smtClean="0"/>
              <a:t>”</a:t>
            </a:r>
            <a:r>
              <a:rPr lang="en-US" altLang="ja-JP" sz="2400" b="1" dirty="0" smtClean="0"/>
              <a:t> and </a:t>
            </a:r>
            <a:r>
              <a:rPr lang="ja-JP" altLang="en-US" sz="2400" b="1" dirty="0" smtClean="0"/>
              <a:t>“</a:t>
            </a:r>
            <a:r>
              <a:rPr lang="en-US" altLang="ja-JP" sz="2400" b="1" dirty="0" smtClean="0"/>
              <a:t>No</a:t>
            </a:r>
            <a:r>
              <a:rPr lang="ja-JP" altLang="en-US" sz="2400" b="1" dirty="0" smtClean="0"/>
              <a:t>”</a:t>
            </a:r>
            <a:r>
              <a:rPr lang="en-US" altLang="ja-JP" sz="2400" b="1" dirty="0" smtClean="0"/>
              <a:t> </a:t>
            </a:r>
            <a:r>
              <a:rPr lang="en-US" altLang="ja-JP" sz="2400" dirty="0" smtClean="0"/>
              <a:t>answers are mixed, you must decide which takes priority.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0790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2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Moral Intensity: </a:t>
            </a: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One concept for determining the ethicality or morality of a situation.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Moral intensity is the extent of the issue-related </a:t>
            </a:r>
            <a:r>
              <a:rPr lang="en-US" altLang="en-US" sz="1200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moral imperative</a:t>
            </a: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in a situation</a:t>
            </a:r>
            <a:r>
              <a:rPr lang="en-US" altLang="en-US" sz="1200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200" i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Magnitude of Consequences: </a:t>
            </a:r>
            <a:r>
              <a:rPr lang="en-US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the sum of the harms/benefits done to the victims/beneficiaries of the moral act.</a:t>
            </a:r>
          </a:p>
          <a:p>
            <a:pPr marL="182880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Found to be the most powerful dimension.</a:t>
            </a: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en-US" altLang="en-US" sz="1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Proximity:</a:t>
            </a:r>
            <a:r>
              <a:rPr lang="en-US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The feeling of nearness (social, psychological, physical) that the moral act has for the victims/beneficiaries.</a:t>
            </a:r>
          </a:p>
          <a:p>
            <a:pPr marL="182880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Found to be a powerful dimension.</a:t>
            </a:r>
            <a:endParaRPr lang="en-US" altLang="en-US" sz="800" b="1" dirty="0" smtClean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en-US" altLang="en-US" sz="1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Social Consensus:</a:t>
            </a:r>
            <a:r>
              <a:rPr lang="en-US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The degree of social agreement that a proposed act is evil/good.</a:t>
            </a:r>
          </a:p>
          <a:p>
            <a:pPr marL="182880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Seems to be more like “social concern”.</a:t>
            </a:r>
          </a:p>
          <a:p>
            <a:pPr marL="182880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Found to be a powerful dimension.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Probability of Effect: </a:t>
            </a:r>
            <a:r>
              <a:rPr lang="en-US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Probability that the act will take place and the act will cause the harm/benefit predicted.</a:t>
            </a:r>
          </a:p>
          <a:p>
            <a:pPr marL="182880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Found to be a powerful dimension.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en-US" sz="1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Temporal Immediacy: </a:t>
            </a:r>
            <a:r>
              <a:rPr lang="en-US" altLang="en-US" sz="1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length of time between the present and the onset of the consequences.</a:t>
            </a:r>
          </a:p>
          <a:p>
            <a:pPr marL="182880" eaLnBrk="1" hangingPunct="1">
              <a:lnSpc>
                <a:spcPct val="80000"/>
              </a:lnSpc>
              <a:buClr>
                <a:schemeClr val="accent1"/>
              </a:buClr>
            </a:pPr>
            <a:r>
              <a:rPr lang="en-US" altLang="en-US" sz="1100" dirty="0" smtClean="0">
                <a:solidFill>
                  <a:schemeClr val="tx2"/>
                </a:solidFill>
                <a:latin typeface="Calibri" panose="020F0502020204030204" pitchFamily="34" charset="0"/>
              </a:rPr>
              <a:t>NOT found to be the most powerful dimension.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1200" i="1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6271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E1F10EB-1D0D-47E2-9CCC-9F6FC1A8AF61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453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A conception of right and wrong conduct.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Tells us whether our behavior is moral or immoral. </a:t>
            </a:r>
          </a:p>
          <a:p>
            <a:pPr lvl="1" eaLnBrk="1" hangingPunct="1">
              <a:spcAft>
                <a:spcPts val="2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Deals with fundamental human relationships—how we think and behave toward others and want them to think and behave toward us.</a:t>
            </a:r>
          </a:p>
          <a:p>
            <a:pPr marL="0" indent="0" eaLnBrk="1" hangingPunct="1"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Ethical Principles: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Guides to moral behavior.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4432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95000"/>
              </a:lnSpc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Notions of right and wrong come from many sources:</a:t>
            </a:r>
          </a:p>
          <a:p>
            <a:pPr marL="628650" lvl="1" indent="-342900">
              <a:lnSpc>
                <a:spcPct val="95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Religious beliefs.</a:t>
            </a:r>
          </a:p>
          <a:p>
            <a:pPr marL="628650" lvl="1" indent="-342900">
              <a:lnSpc>
                <a:spcPct val="95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Family institution.</a:t>
            </a:r>
          </a:p>
          <a:p>
            <a:pPr marL="628650" lvl="1" indent="-342900">
              <a:lnSpc>
                <a:spcPct val="95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Education.</a:t>
            </a:r>
          </a:p>
          <a:p>
            <a:pPr marL="628650" lvl="1" indent="-342900">
              <a:lnSpc>
                <a:spcPct val="95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Community/neighborhood.</a:t>
            </a:r>
          </a:p>
          <a:p>
            <a:pPr marL="628650" lvl="1" indent="-342900">
              <a:lnSpc>
                <a:spcPct val="95000"/>
              </a:lnSpc>
              <a:spcBef>
                <a:spcPts val="750"/>
              </a:spcBef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Media influences.</a:t>
            </a:r>
          </a:p>
          <a:p>
            <a:pPr marL="0" indent="0">
              <a:lnSpc>
                <a:spcPct val="95000"/>
              </a:lnSpc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Acts as a moral compass to guide an individual when ethical dilemmas arise. </a:t>
            </a:r>
          </a:p>
          <a:p>
            <a:pPr marL="0" indent="0">
              <a:lnSpc>
                <a:spcPct val="95000"/>
              </a:lnSpc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Ethical relativism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Concept which holds that ethical behavior should be defined by various periods in </a:t>
            </a:r>
            <a:r>
              <a:rPr lang="en-US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time in history, a society</a:t>
            </a:r>
            <a:r>
              <a:rPr lang="ja-JP" altLang="en-US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’</a:t>
            </a:r>
            <a:r>
              <a:rPr lang="en-US" altLang="ja-JP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 traditions, the special circumstances of the moment, </a:t>
            </a:r>
            <a:r>
              <a:rPr lang="en-US" altLang="ja-JP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or </a:t>
            </a:r>
            <a:r>
              <a:rPr lang="en-US" altLang="ja-JP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personal opinion.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Relative to time, place, circumstance, and the person’s involved.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No universal ethical standards.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 smtClean="0"/>
              <a:t>Depends on </a:t>
            </a:r>
            <a:r>
              <a:rPr lang="en-US" altLang="en-US" i="1" dirty="0" smtClean="0"/>
              <a:t>how you frame the issue and which lens you look through</a:t>
            </a:r>
            <a:r>
              <a:rPr lang="en-US" altLang="en-US" dirty="0" smtClean="0"/>
              <a:t>.</a:t>
            </a:r>
          </a:p>
          <a:p>
            <a:pPr marL="0" indent="0">
              <a:lnSpc>
                <a:spcPct val="95000"/>
              </a:lnSpc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6365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2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Laws: </a:t>
            </a: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society’s formal written rules about what constitutes right and wrong conduct in various spheres of life.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Ethical concepts are more complex than written rules of law.</a:t>
            </a:r>
          </a:p>
          <a:p>
            <a:endParaRPr lang="en-US" dirty="0" smtClean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Business Ethics: </a:t>
            </a: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application of general ethical ideas to business behavior.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8941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Ethics and Compliance Initiative: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since 2000 about half of all employees surveyed reported ongoing observations of unethical behavior at work.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 2017, the most common unethical practice was lying to employees and external stakeholders.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Other unethical practices included abusive behavior, Internet abuse, conflicts of interest, and health violations.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</a:t>
            </a:r>
            <a:r>
              <a:rPr lang="en-US" altLang="en-US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Institute for Leadership and Management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reported that 63 percent of managers expected to act unethically at some point in their careers.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4135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sz="2800" dirty="0" smtClean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1.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To enhance business performance.</a:t>
            </a:r>
          </a:p>
          <a:p>
            <a:pPr marL="914400" lvl="1" indent="-457200" eaLnBrk="1" hangingPunct="1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Research shows strong link between ethics and financial performance. </a:t>
            </a:r>
          </a:p>
          <a:p>
            <a:pPr marL="914400" lvl="1" indent="-457200" eaLnBrk="1" hangingPunct="1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Ethical actions can directly affect their organization’s bottom line.</a:t>
            </a:r>
          </a:p>
          <a:p>
            <a:pPr marL="0" indent="-68580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800" dirty="0" smtClean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2.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To comply with legal requirements.</a:t>
            </a:r>
          </a:p>
          <a:p>
            <a:pPr marL="228600" lvl="1" indent="0" eaLnBrk="1" hangingPunct="1">
              <a:buNone/>
            </a:pPr>
            <a:r>
              <a:rPr lang="en-US" altLang="en-US" sz="2400" dirty="0" smtClean="0"/>
              <a:t>Two legal requirements provide direction for companies interested in being more ethical in their business operations: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U.S. Corporate Sentencing Guidelines.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Sarbanes-Oxley Act of 2002.</a:t>
            </a:r>
          </a:p>
          <a:p>
            <a:pPr marL="0" indent="0" eaLnBrk="1" hangingPunct="1">
              <a:lnSpc>
                <a:spcPct val="60000"/>
              </a:lnSpc>
              <a:buNone/>
            </a:pPr>
            <a:r>
              <a:rPr lang="en-US" altLang="en-US" sz="2800" dirty="0" smtClean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3.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To prevent or minimize harm.</a:t>
            </a:r>
          </a:p>
          <a:p>
            <a:pPr marL="228600" lvl="1" indent="0" eaLnBrk="1" hangingPunct="1">
              <a:spcAft>
                <a:spcPts val="2600"/>
              </a:spcAft>
              <a:buNone/>
            </a:pPr>
            <a:r>
              <a:rPr lang="en-US" altLang="en-US" sz="2400" dirty="0" smtClean="0"/>
              <a:t>Overriding principle that business should </a:t>
            </a:r>
            <a:r>
              <a:rPr lang="ja-JP" altLang="en-US" sz="2400" dirty="0" smtClean="0"/>
              <a:t>“</a:t>
            </a:r>
            <a:r>
              <a:rPr lang="en-US" altLang="ja-JP" sz="2400" dirty="0" smtClean="0"/>
              <a:t>do no harm.</a:t>
            </a:r>
            <a:r>
              <a:rPr lang="ja-JP" altLang="en-US" sz="2400" dirty="0" smtClean="0"/>
              <a:t>”</a:t>
            </a:r>
            <a:endParaRPr lang="en-US" altLang="ja-JP" sz="2400" dirty="0" smtClean="0"/>
          </a:p>
          <a:p>
            <a:pPr marL="274320" indent="-640080" eaLnBrk="1" hangingPunct="1">
              <a:buNone/>
            </a:pPr>
            <a:r>
              <a:rPr lang="en-US" altLang="en-US" sz="2800" dirty="0" smtClean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4.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To meet demands of business stakeholders.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Consumers are more inclined to purchase the products. </a:t>
            </a:r>
          </a:p>
          <a:p>
            <a:pPr marL="80010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Signaling a long-term concern for all stakeholders; a better economic performance.</a:t>
            </a:r>
          </a:p>
          <a:p>
            <a:pPr marL="800100" lvl="1" indent="-342900" eaLnBrk="1" hangingPunct="1">
              <a:spcAft>
                <a:spcPts val="2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Gain the trust from the investors.</a:t>
            </a:r>
          </a:p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5. To promote personal morality.</a:t>
            </a:r>
          </a:p>
          <a:p>
            <a:pPr marL="64008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Knowing one works in a supportive ethical climate contributes to sense of psychological security.</a:t>
            </a:r>
          </a:p>
          <a:p>
            <a:pPr marL="342900" lvl="0" indent="-342900" eaLnBrk="1" hangingPunct="1">
              <a:spcAft>
                <a:spcPts val="25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pPr marL="0" lvl="0" indent="-228600" eaLnBrk="1" hangingPunct="1">
              <a:spcAft>
                <a:spcPts val="2600"/>
              </a:spcAft>
              <a:buNone/>
            </a:pPr>
            <a:endParaRPr lang="en-US" altLang="ja-JP" sz="2400" dirty="0" smtClean="0">
              <a:sym typeface="Wingdings" panose="05000000000000000000" pitchFamily="2" charset="2"/>
            </a:endParaRP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400" dirty="0" smtClean="0"/>
          </a:p>
          <a:p>
            <a:pPr marL="457200" lvl="0" indent="-457200" eaLnBrk="1" hangingPunct="1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800" dirty="0" smtClean="0"/>
          </a:p>
          <a:p>
            <a:endParaRPr lang="en-US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908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7431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sz="2800" b="1" u="sng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Why ethical problems</a:t>
            </a:r>
            <a:r>
              <a:rPr lang="en-US" altLang="en-US" sz="2800" b="1" u="sng" baseline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 occur </a:t>
            </a:r>
            <a:r>
              <a:rPr lang="en-US" altLang="en-US" sz="2800" b="1" baseline="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- </a:t>
            </a:r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Four Primary Reasons:</a:t>
            </a:r>
          </a:p>
          <a:p>
            <a:pPr marL="623887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Personal gain and selfish interest.</a:t>
            </a:r>
          </a:p>
          <a:p>
            <a:pPr marL="623887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Competitive pressure on profits.</a:t>
            </a:r>
          </a:p>
          <a:p>
            <a:pPr marL="623887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Conflicts of interest.</a:t>
            </a:r>
          </a:p>
          <a:p>
            <a:pPr marL="623887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Cross-cultural contradictions.</a:t>
            </a:r>
          </a:p>
          <a:p>
            <a:pPr marL="0" indent="0" eaLnBrk="1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en-US" alt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Core Elements of Ethical Character: </a:t>
            </a:r>
          </a:p>
          <a:p>
            <a:pPr marL="685800" lvl="1" indent="-228600" eaLnBrk="1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1200" b="0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Managers</a:t>
            </a:r>
            <a:r>
              <a:rPr lang="ja-JP" altLang="en-US" sz="1200" b="0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’</a:t>
            </a:r>
            <a:r>
              <a:rPr lang="en-US" altLang="ja-JP" sz="1200" b="0" kern="1200" dirty="0" smtClean="0">
                <a:solidFill>
                  <a:srgbClr val="125F9A"/>
                </a:solidFill>
                <a:latin typeface="Tahoma" pitchFamily="34" charset="0"/>
                <a:ea typeface="MS PGothic" panose="020B0600070205080204" pitchFamily="34" charset="-128"/>
                <a:cs typeface="MS PGothic" charset="0"/>
              </a:rPr>
              <a:t>Values </a:t>
            </a: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Serve as models for others who work at the company.</a:t>
            </a:r>
          </a:p>
          <a:p>
            <a:pPr marL="685800" lvl="1" indent="-228600" eaLnBrk="1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New CEOs tend to be more self-interested and short-term focused. </a:t>
            </a:r>
          </a:p>
          <a:p>
            <a:pPr marL="685800" lvl="1" indent="-228600" eaLnBrk="1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Recent study: today’s managers place slightly more importance on moral values &gt; competency values.</a:t>
            </a:r>
          </a:p>
          <a:p>
            <a:pPr marL="685800" lvl="1" indent="-228600" eaLnBrk="1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1200" i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challenge </a:t>
            </a:r>
            <a:r>
              <a:rPr lang="en-US" altLang="en-US" sz="1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for many moral managers is acting effectively on their beliefs in the day-to-day life of their organizations. </a:t>
            </a:r>
          </a:p>
          <a:p>
            <a:pPr marL="0" lvl="0" indent="0" eaLnBrk="1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+mj-lt"/>
              <a:buNone/>
            </a:pPr>
            <a:r>
              <a:rPr lang="en-US" sz="1200" b="1" kern="1200" dirty="0" smtClean="0">
                <a:solidFill>
                  <a:srgbClr val="125F9A"/>
                </a:solidFill>
                <a:latin typeface="Tahoma" pitchFamily="34" charset="0"/>
                <a:ea typeface="MS PGothic" charset="0"/>
                <a:cs typeface="MS PGothic" charset="0"/>
              </a:rPr>
              <a:t>Core Elements of Ethical Character: Spirituality in the Workplace</a:t>
            </a:r>
          </a:p>
          <a:p>
            <a:pPr marL="0" indent="0" eaLnBrk="1" hangingPunct="1">
              <a:lnSpc>
                <a:spcPct val="95000"/>
              </a:lnSpc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Personal belief in a supreme being, religious organization, power of nature or some other life-guiding force.</a:t>
            </a:r>
          </a:p>
          <a:p>
            <a:pPr marL="623887" lvl="1" indent="-342900" eaLnBrk="1" hangingPunct="1">
              <a:lnSpc>
                <a:spcPct val="9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Organizations accommodate their employees to meet their spiritual and religious needs.</a:t>
            </a:r>
          </a:p>
          <a:p>
            <a:pPr marL="623887" lvl="1" indent="-342900" eaLnBrk="1" hangingPunct="1">
              <a:lnSpc>
                <a:spcPct val="9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Opponents of spirituality at work argue to keep spirituality out of the workplace.</a:t>
            </a:r>
            <a:endParaRPr lang="en-US" altLang="en-US" sz="1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9187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26B198-2FE5-4D72-B12B-DF6362B22FF5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403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765175" y="6731000"/>
            <a:ext cx="184150" cy="36830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/>
            <a:r>
              <a:rPr lang="en-GB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4111937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4019780797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3755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2"/>
          </p:nvPr>
        </p:nvSpPr>
        <p:spPr>
          <a:xfrm>
            <a:off x="533400" y="3886200"/>
            <a:ext cx="2895600" cy="1524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/>
          </p:nvPr>
        </p:nvSpPr>
        <p:spPr>
          <a:xfrm>
            <a:off x="3962400" y="3962400"/>
            <a:ext cx="1905000" cy="175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4"/>
          </p:nvPr>
        </p:nvSpPr>
        <p:spPr>
          <a:xfrm>
            <a:off x="6019800" y="1905000"/>
            <a:ext cx="2400300" cy="83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5"/>
          </p:nvPr>
        </p:nvSpPr>
        <p:spPr>
          <a:xfrm>
            <a:off x="6248400" y="3352800"/>
            <a:ext cx="2171700" cy="205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618711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2"/>
          </p:nvPr>
        </p:nvSpPr>
        <p:spPr>
          <a:xfrm>
            <a:off x="533400" y="3886200"/>
            <a:ext cx="2895600" cy="1524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3"/>
          </p:nvPr>
        </p:nvSpPr>
        <p:spPr>
          <a:xfrm>
            <a:off x="3962400" y="3962400"/>
            <a:ext cx="1905000" cy="175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4"/>
          </p:nvPr>
        </p:nvSpPr>
        <p:spPr>
          <a:xfrm>
            <a:off x="6019800" y="1905000"/>
            <a:ext cx="2400300" cy="838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15"/>
          </p:nvPr>
        </p:nvSpPr>
        <p:spPr>
          <a:xfrm>
            <a:off x="6248400" y="3352800"/>
            <a:ext cx="2171700" cy="2057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 descr="Null "/>
          <p:cNvSpPr/>
          <p:nvPr userDrawn="1"/>
        </p:nvSpPr>
        <p:spPr>
          <a:xfrm>
            <a:off x="2667000" y="4876800"/>
            <a:ext cx="3886200" cy="1524000"/>
          </a:xfrm>
          <a:prstGeom prst="rect">
            <a:avLst/>
          </a:prstGeom>
          <a:ln w="28575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11" name="Diagram 10" descr="This image is that of a scale. The platform of the scale is depicted by a thick horizontal line. The base of the scale is represented by a triangle. There are two rectangular boxes with content placed on this scale. &#10;The box on the right is labeled benefits. The box on the left is labeled costs. The scale is balanced. &#10;" title="Utility: Comparing Benefits and Costs"/>
          <p:cNvGraphicFramePr/>
          <p:nvPr userDrawn="1">
            <p:extLst>
              <p:ext uri="{D42A27DB-BD31-4B8C-83A1-F6EECF244321}">
                <p14:modId xmlns:p14="http://schemas.microsoft.com/office/powerpoint/2010/main" val="3326069656"/>
              </p:ext>
            </p:extLst>
          </p:nvPr>
        </p:nvGraphicFramePr>
        <p:xfrm>
          <a:off x="1752600" y="2463800"/>
          <a:ext cx="5791200" cy="393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73408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66324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5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423367309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357274852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3" hidden="1"/>
          <p:cNvSpPr>
            <a:spLocks noGrp="1"/>
          </p:cNvSpPr>
          <p:nvPr>
            <p:ph type="title" hasCustomPrompt="1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426989392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 smtClean="0">
                <a:solidFill>
                  <a:schemeClr val="bg1"/>
                </a:solidFill>
                <a:latin typeface="Calibri" charset="0"/>
              </a:rPr>
              <a:t>©20XX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4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</a:defRPr>
            </a:lvl9pPr>
          </a:lstStyle>
          <a:p>
            <a:pPr algn="ctr"/>
            <a:r>
              <a:rPr lang="en-GB" dirty="0"/>
              <a:t>Chapter 2 - Managing Public Issues and Stakeholder Relationships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38" r:id="rId1"/>
    <p:sldLayoutId id="2147484639" r:id="rId2"/>
    <p:sldLayoutId id="2147484640" r:id="rId3"/>
    <p:sldLayoutId id="2147484644" r:id="rId4"/>
    <p:sldLayoutId id="2147484646" r:id="rId5"/>
    <p:sldLayoutId id="2147484645" r:id="rId6"/>
    <p:sldLayoutId id="2147484641" r:id="rId7"/>
    <p:sldLayoutId id="2147484642" r:id="rId8"/>
    <p:sldLayoutId id="2147484643" r:id="rId9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050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5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645786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Ethics and Ethical Reasoning</a:t>
            </a:r>
          </a:p>
        </p:txBody>
      </p:sp>
      <p:pic>
        <p:nvPicPr>
          <p:cNvPr id="10244" name="Picture 2" descr="Nu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962400"/>
            <a:ext cx="3479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93488" y="6545140"/>
            <a:ext cx="7557025" cy="267076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Copyright 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70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 smtClean="0">
                <a:solidFill>
                  <a:srgbClr val="125F9A"/>
                </a:solidFill>
                <a:latin typeface="+mn-lt"/>
                <a:ea typeface="MS PGothic" charset="0"/>
              </a:rPr>
              <a:t>Consider:</a:t>
            </a:r>
            <a:endParaRPr lang="en-US" sz="3400" b="1" dirty="0">
              <a:solidFill>
                <a:srgbClr val="125F9A"/>
              </a:solidFill>
              <a:latin typeface="+mn-lt"/>
              <a:ea typeface="MS PGothic" charset="0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600200"/>
            <a:ext cx="7391400" cy="2673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sz="2400" b="1" dirty="0">
                <a:solidFill>
                  <a:srgbClr val="125F9A"/>
                </a:solidFill>
                <a:ea typeface="MS PGothic" charset="0"/>
              </a:rPr>
              <a:t>Why Ethical Problems Occur in </a:t>
            </a:r>
            <a:r>
              <a:rPr lang="en-US" sz="2400" b="1" dirty="0" smtClean="0">
                <a:solidFill>
                  <a:srgbClr val="125F9A"/>
                </a:solidFill>
                <a:ea typeface="MS PGothic" charset="0"/>
              </a:rPr>
              <a:t>Business</a:t>
            </a:r>
            <a:r>
              <a:rPr lang="en-US" sz="500" b="1" dirty="0" smtClean="0">
                <a:solidFill>
                  <a:srgbClr val="125F9A"/>
                </a:solidFill>
                <a:ea typeface="MS PGothic" charset="0"/>
              </a:rPr>
              <a:t>1</a:t>
            </a:r>
          </a:p>
          <a:p>
            <a:pPr marL="0" indent="0" eaLnBrk="1" hangingPunct="1">
              <a:buNone/>
            </a:pPr>
            <a:r>
              <a:rPr lang="en-US" altLang="en-US" sz="2400" b="1" dirty="0" smtClean="0">
                <a:solidFill>
                  <a:srgbClr val="125F9A"/>
                </a:solidFill>
              </a:rPr>
              <a:t>What are the Core </a:t>
            </a:r>
            <a:r>
              <a:rPr lang="en-US" altLang="en-US" sz="2400" b="1" dirty="0">
                <a:solidFill>
                  <a:srgbClr val="125F9A"/>
                </a:solidFill>
              </a:rPr>
              <a:t>Elements of Ethical Character: </a:t>
            </a:r>
            <a:br>
              <a:rPr lang="en-US" altLang="en-US" sz="2400" b="1" dirty="0">
                <a:solidFill>
                  <a:srgbClr val="125F9A"/>
                </a:solidFill>
              </a:rPr>
            </a:br>
            <a:r>
              <a:rPr lang="en-US" altLang="en-US" sz="2400" b="1" dirty="0">
                <a:solidFill>
                  <a:srgbClr val="125F9A"/>
                </a:solidFill>
              </a:rPr>
              <a:t>Managers</a:t>
            </a:r>
            <a:r>
              <a:rPr lang="ja-JP" altLang="en-US" sz="2400" b="1" dirty="0">
                <a:solidFill>
                  <a:srgbClr val="125F9A"/>
                </a:solidFill>
              </a:rPr>
              <a:t>’</a:t>
            </a:r>
            <a:r>
              <a:rPr lang="en-US" altLang="ja-JP" sz="2400" b="1" dirty="0" smtClean="0">
                <a:solidFill>
                  <a:srgbClr val="125F9A"/>
                </a:solidFill>
              </a:rPr>
              <a:t>Values</a:t>
            </a:r>
          </a:p>
          <a:p>
            <a:pPr marL="0" indent="0" eaLnBrk="1" hangingPunct="1">
              <a:buNone/>
            </a:pPr>
            <a:r>
              <a:rPr lang="en-US" sz="2400" b="1" dirty="0">
                <a:solidFill>
                  <a:srgbClr val="125F9A"/>
                </a:solidFill>
                <a:ea typeface="MS PGothic" charset="0"/>
              </a:rPr>
              <a:t>Core Elements of Ethical Character: </a:t>
            </a:r>
            <a:br>
              <a:rPr lang="en-US" sz="2400" b="1" dirty="0">
                <a:solidFill>
                  <a:srgbClr val="125F9A"/>
                </a:solidFill>
                <a:ea typeface="MS PGothic" charset="0"/>
              </a:rPr>
            </a:br>
            <a:r>
              <a:rPr lang="en-US" sz="2400" b="1" dirty="0">
                <a:solidFill>
                  <a:srgbClr val="125F9A"/>
                </a:solidFill>
                <a:ea typeface="MS PGothic" charset="0"/>
              </a:rPr>
              <a:t>Spirituality in the Workplace</a:t>
            </a:r>
            <a:endParaRPr lang="en-US" alt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4038600"/>
            <a:ext cx="2752725" cy="23872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121305"/>
            <a:ext cx="8382000" cy="945495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Why Ethical Problems Occur in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Business</a:t>
            </a:r>
            <a:r>
              <a:rPr lang="en-US" altLang="en-US" sz="800" b="1" dirty="0" smtClean="0">
                <a:solidFill>
                  <a:srgbClr val="125F9A"/>
                </a:solidFill>
                <a:latin typeface="+mn-lt"/>
              </a:rPr>
              <a:t>2</a:t>
            </a:r>
            <a:endParaRPr lang="en-US" altLang="en-US" sz="8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7239000" y="1103018"/>
            <a:ext cx="1350819" cy="36483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</a:t>
            </a: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5.3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2774" name="Picture 2" descr="This table contains information regarding why ethical problems occur in business. 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1"/>
          <a:stretch/>
        </p:blipFill>
        <p:spPr bwMode="auto">
          <a:xfrm>
            <a:off x="0" y="1843088"/>
            <a:ext cx="9144000" cy="376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009162" y="1622462"/>
            <a:ext cx="4941080" cy="236831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842210" y="0"/>
            <a:ext cx="7467600" cy="94273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Stages of Moral Development and</a:t>
            </a:r>
            <a:br>
              <a:rPr lang="en-US" sz="3400" b="1" dirty="0">
                <a:solidFill>
                  <a:srgbClr val="125F9A"/>
                </a:solidFill>
                <a:latin typeface="+mn-lt"/>
              </a:rPr>
            </a:br>
            <a:r>
              <a:rPr lang="en-US" sz="3400" b="1" dirty="0">
                <a:solidFill>
                  <a:srgbClr val="125F9A"/>
                </a:solidFill>
                <a:latin typeface="+mn-lt"/>
              </a:rPr>
              <a:t>Ethics Reasoning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7238999" y="1183557"/>
            <a:ext cx="1350819" cy="40131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Figure </a:t>
            </a:r>
            <a:r>
              <a:rPr lang="en-US" altLang="en-US" sz="2000" dirty="0" smtClean="0">
                <a:latin typeface="Arial" panose="020B0604020202020204" pitchFamily="34" charset="0"/>
              </a:rPr>
              <a:t>5.4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pic>
        <p:nvPicPr>
          <p:cNvPr id="37893" name="Picture 2" descr="This table lists information regarding the stages of moral development and ethical reasoning. 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1"/>
          <a:stretch/>
        </p:blipFill>
        <p:spPr bwMode="auto">
          <a:xfrm>
            <a:off x="0" y="1524000"/>
            <a:ext cx="9144000" cy="463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1172" y="1295400"/>
            <a:ext cx="5435188" cy="259670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5594"/>
            <a:ext cx="8229600" cy="595164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Four Methods of Ethical Reasoning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7242196" y="1101970"/>
            <a:ext cx="1350819" cy="40131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US" alt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5.5</a:t>
            </a:r>
            <a:endParaRPr lang="en-US" alt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9941" name="Picture 2" descr="This table contains information regarding the four methods of ethical reasoning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0"/>
          <a:stretch/>
        </p:blipFill>
        <p:spPr bwMode="auto">
          <a:xfrm>
            <a:off x="0" y="2028824"/>
            <a:ext cx="91440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67348" y="1830780"/>
            <a:ext cx="5435188" cy="236831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7" name="TextBox 6">
            <a:hlinkClick r:id="" action="ppaction://noaction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14351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List of Moral Values Across Time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7238612" y="1076547"/>
            <a:ext cx="1431255" cy="346743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en-US" altLang="en-US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5.6</a:t>
            </a:r>
            <a:endParaRPr lang="en-US" alt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989" name="Picture 2" descr="This table lists moral values across time. It contains four columns with several bullet items in each column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7"/>
          <a:stretch/>
        </p:blipFill>
        <p:spPr bwMode="auto">
          <a:xfrm>
            <a:off x="76200" y="1871662"/>
            <a:ext cx="8991600" cy="361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1664027" y="1661534"/>
            <a:ext cx="5642705" cy="226533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7" name="TextBox 6">
            <a:hlinkClick r:id="" action="ppaction://noaction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85954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Applying Ethical Reasoning</a:t>
            </a:r>
            <a:b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</a:b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to Business Activities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371600"/>
            <a:ext cx="5943600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Once the ethical analysis is complete, the decision maker should ask the question: </a:t>
            </a:r>
          </a:p>
          <a:p>
            <a:pPr marL="0" indent="0" eaLnBrk="1" hangingPunct="1">
              <a:buNone/>
            </a:pPr>
            <a:r>
              <a:rPr lang="en-US" altLang="en-US" sz="2800" i="1" dirty="0">
                <a:latin typeface="Calibri" panose="020F0502020204030204" pitchFamily="34" charset="0"/>
                <a:ea typeface="MS PGothic" panose="020B0600070205080204" pitchFamily="34" charset="-128"/>
              </a:rPr>
              <a:t>Do all of the above ethics approaches lead to the same decision?</a:t>
            </a:r>
          </a:p>
          <a:p>
            <a:pPr marL="0" indent="0" eaLnBrk="1" hangingPunct="1">
              <a:buNone/>
            </a:pPr>
            <a:endParaRPr lang="en-US" altLang="en-US" sz="2800" i="1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4608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438400"/>
            <a:ext cx="2133600" cy="214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6957"/>
            <a:ext cx="8229600" cy="565727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Moral Intensity: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Five Dimensions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sz="quarter" idx="12"/>
          </p:nvPr>
        </p:nvSpPr>
        <p:spPr bwMode="auto">
          <a:xfrm>
            <a:off x="565150" y="1676399"/>
            <a:ext cx="5022133" cy="32581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 smtClean="0">
                <a:solidFill>
                  <a:schemeClr val="tx2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Magnitude of consequences.</a:t>
            </a:r>
            <a:endParaRPr lang="en-US" altLang="en-US" sz="3200" dirty="0">
              <a:solidFill>
                <a:schemeClr val="tx2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Proximity.</a:t>
            </a: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Social </a:t>
            </a:r>
            <a:r>
              <a:rPr lang="en-US" altLang="en-US" sz="3200" dirty="0" smtClean="0">
                <a:solidFill>
                  <a:schemeClr val="tx2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consensus.</a:t>
            </a:r>
            <a:endParaRPr lang="en-US" altLang="en-US" sz="3200" dirty="0">
              <a:solidFill>
                <a:schemeClr val="tx2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 smtClean="0">
                <a:solidFill>
                  <a:schemeClr val="tx2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Probability of effect.</a:t>
            </a:r>
            <a:endParaRPr lang="en-US" altLang="en-US" sz="3200" dirty="0">
              <a:solidFill>
                <a:schemeClr val="tx2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3200" dirty="0" smtClean="0">
                <a:solidFill>
                  <a:schemeClr val="tx2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Temporal immediacy.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84" y="3581400"/>
            <a:ext cx="3404315" cy="27889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85" y="1143000"/>
            <a:ext cx="1944414" cy="129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050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5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645786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Ethics and Ethical Reasoning</a:t>
            </a:r>
          </a:p>
        </p:txBody>
      </p:sp>
      <p:pic>
        <p:nvPicPr>
          <p:cNvPr id="10244" name="Picture 2" descr="Nu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962400"/>
            <a:ext cx="3479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93488" y="6545140"/>
            <a:ext cx="7557025" cy="267076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Copyright ©</a:t>
            </a:r>
            <a:r>
              <a:rPr lang="en-US" altLang="en-US" sz="900" dirty="0" smtClean="0">
                <a:solidFill>
                  <a:srgbClr val="125F9A"/>
                </a:solidFill>
                <a:effectLst/>
                <a:latin typeface="Calibri" charset="0"/>
              </a:rPr>
              <a:t>2020 </a:t>
            </a:r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97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6862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The Meaning of Ethics</a:t>
            </a:r>
          </a:p>
        </p:txBody>
      </p:sp>
      <p:sp>
        <p:nvSpPr>
          <p:cNvPr id="14341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Ethics:</a:t>
            </a:r>
          </a:p>
          <a:p>
            <a:pPr marL="0" indent="0" eaLnBrk="1" hangingPunct="1"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Ethical Principles:</a:t>
            </a:r>
          </a:p>
        </p:txBody>
      </p:sp>
      <p:pic>
        <p:nvPicPr>
          <p:cNvPr id="14340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14800"/>
            <a:ext cx="3287486" cy="221677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49242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Sources of Ethics</a:t>
            </a:r>
          </a:p>
        </p:txBody>
      </p:sp>
      <p:sp>
        <p:nvSpPr>
          <p:cNvPr id="15365" name="Rectangle 3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762000" y="1219200"/>
            <a:ext cx="51054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5000"/>
              </a:lnSpc>
              <a:buNone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Notions </a:t>
            </a: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of right and wrong come from many </a:t>
            </a: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sources:</a:t>
            </a:r>
          </a:p>
          <a:p>
            <a:pPr lvl="1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altLang="en-US" sz="2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Acts </a:t>
            </a:r>
            <a:r>
              <a:rPr lang="en-US" altLang="en-US" sz="2200" dirty="0">
                <a:latin typeface="Calibri" panose="020F0502020204030204" pitchFamily="34" charset="0"/>
                <a:ea typeface="MS PGothic" panose="020B0600070205080204" pitchFamily="34" charset="-128"/>
              </a:rPr>
              <a:t>as a moral compass to guide an individual when ethical dilemmas </a:t>
            </a:r>
            <a:r>
              <a:rPr lang="en-US" altLang="en-US" sz="22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arise</a:t>
            </a:r>
            <a:r>
              <a:rPr lang="en-US" altLang="en-US" sz="2200" dirty="0">
                <a:latin typeface="Calibri" panose="020F0502020204030204" pitchFamily="34" charset="0"/>
                <a:ea typeface="MS PGothic" panose="020B0600070205080204" pitchFamily="34" charset="-128"/>
              </a:rPr>
              <a:t>. </a:t>
            </a:r>
            <a:endParaRPr lang="en-US" altLang="en-US" sz="22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Font typeface="Arial" panose="020B0604020202020204" pitchFamily="34" charset="0"/>
              <a:buChar char="•"/>
            </a:pP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Ethical Relativism</a:t>
            </a:r>
            <a:endParaRPr lang="en-US" altLang="en-US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536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289175"/>
            <a:ext cx="3048000" cy="21161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444617"/>
            <a:ext cx="8229600" cy="781401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Are Ethics the Same as Laws?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842963" y="1905000"/>
            <a:ext cx="42672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Laws</a:t>
            </a:r>
            <a:endParaRPr lang="en-US" altLang="en-US" sz="2800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2800" b="1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800" b="1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Business Ethics</a:t>
            </a:r>
            <a:endParaRPr lang="en-US" altLang="en-US" sz="2800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1843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133600"/>
            <a:ext cx="3873500" cy="252632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5495"/>
            <a:ext cx="8229600" cy="71036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 smtClean="0">
                <a:solidFill>
                  <a:srgbClr val="125F9A"/>
                </a:solidFill>
                <a:latin typeface="+mn-lt"/>
                <a:ea typeface="MS PGothic" charset="0"/>
              </a:rPr>
              <a:t>Misconduct at Work</a:t>
            </a:r>
            <a:endParaRPr lang="en-US" sz="3400" b="1" dirty="0">
              <a:solidFill>
                <a:srgbClr val="125F9A"/>
              </a:solidFill>
              <a:latin typeface="+mn-lt"/>
              <a:ea typeface="MS PGothic" charset="0"/>
            </a:endParaRPr>
          </a:p>
        </p:txBody>
      </p:sp>
      <p:sp>
        <p:nvSpPr>
          <p:cNvPr id="19458" name="Conten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762000" y="1524000"/>
            <a:ext cx="7543800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Ethics and Compliance Initiative: </a:t>
            </a: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 smtClean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The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Institute for Leadership and </a:t>
            </a:r>
            <a:r>
              <a:rPr lang="en-US" altLang="en-US" dirty="0" smtClean="0">
                <a:latin typeface="Calibri" panose="020F0502020204030204" pitchFamily="34" charset="0"/>
                <a:ea typeface="MS PGothic" panose="020B0600070205080204" pitchFamily="34" charset="-128"/>
              </a:rPr>
              <a:t>Management report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542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45786"/>
          </a:xfrm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Why Business Should be Ethical?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6553200" y="1143000"/>
            <a:ext cx="2184399" cy="40131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From Figure 5.1</a:t>
            </a: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801533" y="5782732"/>
            <a:ext cx="5266267" cy="38946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Let’s look at each reason in more depth </a:t>
            </a:r>
            <a:r>
              <a:rPr lang="en-US" altLang="en-US" sz="20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</a:t>
            </a:r>
            <a:endParaRPr lang="en-US" altLang="en-US" sz="20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387835"/>
              </p:ext>
            </p:extLst>
          </p:nvPr>
        </p:nvGraphicFramePr>
        <p:xfrm>
          <a:off x="1981200" y="1600200"/>
          <a:ext cx="4648200" cy="38862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{21E4AEA4-8DFA-4A89-87EB-49C32662AFE0}</a:tableStyleId>
              </a:tblPr>
              <a:tblGrid>
                <a:gridCol w="4648200"/>
              </a:tblGrid>
              <a:tr h="6477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Reasons for Business to be Ethical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enhance business performance.</a:t>
                      </a:r>
                    </a:p>
                  </a:txBody>
                  <a:tcPr anchor="ctr"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comply with legal requirements.</a:t>
                      </a:r>
                    </a:p>
                  </a:txBody>
                  <a:tcPr anchor="ctr"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prevent or minimize harm.</a:t>
                      </a:r>
                    </a:p>
                  </a:txBody>
                  <a:tcPr anchor="ctr"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meet demands of business stakeholders.</a:t>
                      </a:r>
                    </a:p>
                  </a:txBody>
                  <a:tcPr anchor="ctr"/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promote personal morality.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6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5495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The World’</a:t>
            </a:r>
            <a:r>
              <a:rPr lang="en-US" altLang="ja-JP" sz="3400" b="1" dirty="0">
                <a:solidFill>
                  <a:srgbClr val="125F9A"/>
                </a:solidFill>
                <a:latin typeface="+mn-lt"/>
              </a:rPr>
              <a:t>s Most Ethical Index versus </a:t>
            </a:r>
            <a:br>
              <a:rPr lang="en-US" altLang="ja-JP" sz="3400" b="1" dirty="0">
                <a:solidFill>
                  <a:srgbClr val="125F9A"/>
                </a:solidFill>
                <a:latin typeface="+mn-lt"/>
              </a:rPr>
            </a:br>
            <a:r>
              <a:rPr lang="en-US" altLang="ja-JP" sz="3400" b="1" dirty="0">
                <a:solidFill>
                  <a:srgbClr val="125F9A"/>
                </a:solidFill>
                <a:latin typeface="+mn-lt"/>
              </a:rPr>
              <a:t>S&amp;P 500 </a:t>
            </a:r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and FTSE 100, </a:t>
            </a:r>
            <a:r>
              <a:rPr lang="en-US" altLang="en-US" sz="3400" b="1" dirty="0" smtClean="0">
                <a:solidFill>
                  <a:srgbClr val="125F9A"/>
                </a:solidFill>
                <a:latin typeface="+mn-lt"/>
              </a:rPr>
              <a:t>2006–2017 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158180" y="1176099"/>
            <a:ext cx="1350819" cy="364834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Figure </a:t>
            </a:r>
            <a:r>
              <a:rPr lang="en-US" altLang="en-US" sz="2000" dirty="0" smtClean="0">
                <a:latin typeface="Arial" panose="020B0604020202020204" pitchFamily="34" charset="0"/>
              </a:rPr>
              <a:t>5.2</a:t>
            </a:r>
            <a:endParaRPr lang="en-US" altLang="en-US" sz="2000" dirty="0">
              <a:latin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2089195" y="1295400"/>
            <a:ext cx="4941080" cy="236831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 </a:t>
            </a:r>
          </a:p>
        </p:txBody>
      </p:sp>
      <p:pic>
        <p:nvPicPr>
          <p:cNvPr id="2" name="Picture 1" descr="This multi-line graph compares the world’s most ethical index, S and P 500, and FTSE 100 from 2006 to 2017.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24000"/>
            <a:ext cx="7604139" cy="4724400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456957"/>
            <a:ext cx="8229600" cy="565727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U.S. Corporate Sentencing Guidelines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565484" y="1143000"/>
            <a:ext cx="8105274" cy="533801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Establish standards and procedures to reduce criminal conduct.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Assign high-level officer(s) responsibility for compliance.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Not assign discretionary authority to </a:t>
            </a:r>
            <a:r>
              <a:rPr lang="ja-JP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2600" dirty="0">
                <a:solidFill>
                  <a:schemeClr val="tx2"/>
                </a:solidFill>
                <a:latin typeface="Calibri" panose="020F0502020204030204" pitchFamily="34" charset="0"/>
              </a:rPr>
              <a:t>risky</a:t>
            </a:r>
            <a:r>
              <a:rPr lang="ja-JP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2600" dirty="0">
                <a:solidFill>
                  <a:schemeClr val="tx2"/>
                </a:solidFill>
                <a:latin typeface="Calibri" panose="020F0502020204030204" pitchFamily="34" charset="0"/>
              </a:rPr>
              <a:t> individuals.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Effectively communicate standards and procedures through training.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Take reasonable steps to ensure compliance—monitor and audit systems, maintain and publicize reporting systems.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Enforce standards and procedures through disciplinary mechanisms.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None/>
            </a:pPr>
            <a:r>
              <a:rPr lang="en-US" altLang="en-US" sz="2600" dirty="0">
                <a:solidFill>
                  <a:schemeClr val="tx2"/>
                </a:solidFill>
                <a:latin typeface="Calibri" panose="020F0502020204030204" pitchFamily="34" charset="0"/>
              </a:rPr>
              <a:t>Following detection of offense, respond appropriately and prevent reoccurrence.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707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Sarbanes-Oxley Act of 2002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1295400"/>
            <a:ext cx="60960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Born from the ethics scandals at Enron, WorldCom, Tyco and others.</a:t>
            </a:r>
          </a:p>
          <a:p>
            <a:pPr marL="0" indent="0" eaLnBrk="1" hangingPunct="1">
              <a:buNone/>
            </a:pP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Seeks to ensure that firms maintain high ethical standards. </a:t>
            </a:r>
          </a:p>
          <a:p>
            <a:pPr marL="85725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/>
              <a:t>How they conduct and monitor business </a:t>
            </a:r>
            <a:r>
              <a:rPr lang="en-US" altLang="en-US" sz="2400" dirty="0" smtClean="0"/>
              <a:t>operations.</a:t>
            </a:r>
            <a:endParaRPr lang="en-US" altLang="en-US" sz="1800" dirty="0"/>
          </a:p>
          <a:p>
            <a:pPr marL="0" indent="0" eaLnBrk="1" hangingPunct="1">
              <a:buNone/>
            </a:pP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Requires executives to: </a:t>
            </a:r>
          </a:p>
          <a:p>
            <a:pPr marL="85725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/>
              <a:t>Vouch for the accuracy of a firm</a:t>
            </a:r>
            <a:r>
              <a:rPr lang="ja-JP" altLang="en-US" sz="2400" dirty="0"/>
              <a:t>’</a:t>
            </a:r>
            <a:r>
              <a:rPr lang="en-US" altLang="ja-JP" sz="2400" dirty="0"/>
              <a:t>s financial </a:t>
            </a:r>
            <a:r>
              <a:rPr lang="en-US" altLang="ja-JP" sz="2400" dirty="0" smtClean="0"/>
              <a:t>reports.</a:t>
            </a:r>
            <a:endParaRPr lang="en-US" altLang="ja-JP" sz="2400" dirty="0"/>
          </a:p>
          <a:p>
            <a:pPr marL="85725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400" dirty="0"/>
              <a:t>Pay back bonuses based on earnings that are later proved </a:t>
            </a:r>
            <a:r>
              <a:rPr lang="en-US" altLang="en-US" sz="2400" dirty="0" smtClean="0"/>
              <a:t>fraudulent.</a:t>
            </a:r>
            <a:endParaRPr lang="en-US" altLang="en-US" sz="2400" dirty="0"/>
          </a:p>
          <a:p>
            <a:pPr marL="0" indent="0" eaLnBrk="1" hangingPunct="1">
              <a:buNone/>
            </a:pPr>
            <a:r>
              <a:rPr lang="en-US" altLang="en-US" sz="2800" dirty="0">
                <a:latin typeface="Calibri" panose="020F0502020204030204" pitchFamily="34" charset="0"/>
                <a:ea typeface="MS PGothic" panose="020B0600070205080204" pitchFamily="34" charset="-128"/>
              </a:rPr>
              <a:t>Established strict rules for auditing firms.</a:t>
            </a:r>
          </a:p>
        </p:txBody>
      </p:sp>
      <p:pic>
        <p:nvPicPr>
          <p:cNvPr id="2765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4800600"/>
            <a:ext cx="2252859" cy="1600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usiness and Society Template final sample" id="{D2099020-F500-374D-A0DF-66B7CD087008}" vid="{347D7548-E6AA-8148-A865-2DA801426D12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</Template>
  <TotalTime>2446</TotalTime>
  <Words>1752</Words>
  <Application>Microsoft Office PowerPoint</Application>
  <PresentationFormat>On-screen Show (4:3)</PresentationFormat>
  <Paragraphs>220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Business and Society Template final sample</vt:lpstr>
      <vt:lpstr>Ethics and Ethical Reasoning</vt:lpstr>
      <vt:lpstr>The Meaning of Ethics</vt:lpstr>
      <vt:lpstr>Sources of Ethics</vt:lpstr>
      <vt:lpstr>Are Ethics the Same as Laws?</vt:lpstr>
      <vt:lpstr>Misconduct at Work</vt:lpstr>
      <vt:lpstr>Why Business Should be Ethical?</vt:lpstr>
      <vt:lpstr>The World’s Most Ethical Index versus  S&amp;P 500 and FTSE 100, 2006–2017 </vt:lpstr>
      <vt:lpstr>U.S. Corporate Sentencing Guidelines </vt:lpstr>
      <vt:lpstr>Sarbanes-Oxley Act of 2002</vt:lpstr>
      <vt:lpstr>Consider:</vt:lpstr>
      <vt:lpstr>Why Ethical Problems Occur in Business2</vt:lpstr>
      <vt:lpstr>Stages of Moral Development and Ethics Reasoning</vt:lpstr>
      <vt:lpstr>Four Methods of Ethical Reasoning </vt:lpstr>
      <vt:lpstr>List of Moral Values Across Time </vt:lpstr>
      <vt:lpstr>Applying Ethical Reasoning to Business Activities</vt:lpstr>
      <vt:lpstr>Moral Intensity: Five Dimensions</vt:lpstr>
      <vt:lpstr>Ethics and Ethical Reasoning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Ethics and Ethical Reasoning</dc:title>
  <dc:creator>Arnaud, Anke U.</dc:creator>
  <cp:lastModifiedBy>Bill Todorovic</cp:lastModifiedBy>
  <cp:revision>132</cp:revision>
  <cp:lastPrinted>1601-01-01T00:00:00Z</cp:lastPrinted>
  <dcterms:created xsi:type="dcterms:W3CDTF">2016-01-15T01:32:18Z</dcterms:created>
  <dcterms:modified xsi:type="dcterms:W3CDTF">2020-04-22T15:55:44Z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